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c31ce936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c31ce936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c15f62c1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c15f62c1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c31ce936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c31ce936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c31ce936b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c31ce936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c31ce936b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c31ce936b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c31ce936b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c31ce936b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c31ce936b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c31ce936b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c31ce936b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5c31ce936b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c31ce936b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c31ce936b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c31ce936b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c31ce936b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5c31ce93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5c31ce93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c31ce936b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c31ce936b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c31ce936b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5c31ce936b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c31ce936b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c31ce936b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c31ce936b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5c31ce936b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c31ce936b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c31ce936b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c31ce936b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5c31ce936b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5c31ce936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5c31ce936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c31ce936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c31ce936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c31ce936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5c31ce936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c31ce936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5c31ce936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c31ce936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5c31ce936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c31ce936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5c31ce936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c31ce936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c31ce936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5" Type="http://schemas.openxmlformats.org/officeDocument/2006/relationships/image" Target="../media/image36.png"/><Relationship Id="rId6" Type="http://schemas.openxmlformats.org/officeDocument/2006/relationships/image" Target="../media/image26.png"/><Relationship Id="rId7" Type="http://schemas.openxmlformats.org/officeDocument/2006/relationships/image" Target="../media/image35.png"/><Relationship Id="rId8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1.jpg"/><Relationship Id="rId6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7.jpg"/><Relationship Id="rId6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9.jpg"/><Relationship Id="rId6" Type="http://schemas.openxmlformats.org/officeDocument/2006/relationships/image" Target="../media/image3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9425"/>
            <a:ext cx="9227047" cy="523310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114050" y="744575"/>
            <a:ext cx="191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38761D"/>
                </a:solidFill>
              </a:rPr>
              <a:t>Mouses</a:t>
            </a:r>
            <a:endParaRPr b="1" sz="3600">
              <a:solidFill>
                <a:srgbClr val="38761D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114050" y="2797175"/>
            <a:ext cx="3100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CC00"/>
                </a:solidFill>
              </a:rPr>
              <a:t>Grupo: Caio Zen Gonçalvez, Henrique Frisso Oliveira, Rhyan Bispo Garcia, Victor Costa de Coura </a:t>
            </a:r>
            <a:endParaRPr sz="1800">
              <a:solidFill>
                <a:srgbClr val="66CC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63"/>
            <a:ext cx="772350" cy="53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450" y="4495800"/>
            <a:ext cx="17335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953575" y="837975"/>
            <a:ext cx="4016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1C4587"/>
                </a:solidFill>
              </a:rPr>
              <a:t>Dias atuais</a:t>
            </a:r>
            <a:r>
              <a:rPr b="1" lang="pt-BR" sz="1600">
                <a:solidFill>
                  <a:srgbClr val="1C4587"/>
                </a:solidFill>
              </a:rPr>
              <a:t> </a:t>
            </a:r>
            <a:endParaRPr b="1" sz="1600">
              <a:solidFill>
                <a:srgbClr val="1C4587"/>
              </a:solidFill>
            </a:endParaRPr>
          </a:p>
        </p:txBody>
      </p:sp>
      <p:sp>
        <p:nvSpPr>
          <p:cNvPr id="149" name="Google Shape;149;p22"/>
          <p:cNvSpPr txBox="1"/>
          <p:nvPr>
            <p:ph type="title"/>
          </p:nvPr>
        </p:nvSpPr>
        <p:spPr>
          <a:xfrm>
            <a:off x="2615575" y="84150"/>
            <a:ext cx="359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400">
                <a:solidFill>
                  <a:srgbClr val="1C4587"/>
                </a:solidFill>
              </a:rPr>
              <a:t>História</a:t>
            </a:r>
            <a:endParaRPr b="1" sz="2400">
              <a:solidFill>
                <a:srgbClr val="1C4587"/>
              </a:solidFill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1090825" y="1336575"/>
            <a:ext cx="4363200" cy="18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Podem assumir várias funções</a:t>
            </a:r>
            <a:endParaRPr sz="1500">
              <a:solidFill>
                <a:srgbClr val="1C4587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Mouses gamers - Mais de 20 botões</a:t>
            </a:r>
            <a:endParaRPr sz="15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6425" y="809250"/>
            <a:ext cx="3385175" cy="337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2615575" y="84150"/>
            <a:ext cx="359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400">
                <a:solidFill>
                  <a:srgbClr val="1C4587"/>
                </a:solidFill>
              </a:rPr>
              <a:t>Principais Fabricantes</a:t>
            </a:r>
            <a:endParaRPr b="1" sz="2400">
              <a:solidFill>
                <a:srgbClr val="1C4587"/>
              </a:solidFill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450" y="4495800"/>
            <a:ext cx="17335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48375"/>
            <a:ext cx="772350" cy="533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>
            <a:off x="4434300" y="1751925"/>
            <a:ext cx="1080000" cy="10800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1198025" y="873550"/>
            <a:ext cx="2160000" cy="21600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6212875" y="1233550"/>
            <a:ext cx="1800000" cy="18000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162" name="Google Shape;162;p23"/>
          <p:cNvSpPr/>
          <p:nvPr/>
        </p:nvSpPr>
        <p:spPr>
          <a:xfrm>
            <a:off x="5194800" y="3355425"/>
            <a:ext cx="1440000" cy="14400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2812225" y="3610250"/>
            <a:ext cx="720000" cy="7200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347" y="914925"/>
            <a:ext cx="3692902" cy="207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1013" y="1571688"/>
            <a:ext cx="1123725" cy="11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2200" y="3610250"/>
            <a:ext cx="1799997" cy="101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14305" y="1931933"/>
            <a:ext cx="720000" cy="71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48375" y="3646401"/>
            <a:ext cx="647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/>
          <p:nvPr/>
        </p:nvSpPr>
        <p:spPr>
          <a:xfrm>
            <a:off x="1347038" y="2761025"/>
            <a:ext cx="2160000" cy="347100"/>
          </a:xfrm>
          <a:prstGeom prst="ribbon">
            <a:avLst>
              <a:gd fmla="val 16667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1853288" y="2761025"/>
            <a:ext cx="1313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R$ 30 - 600</a:t>
            </a:r>
            <a:endParaRPr b="1"/>
          </a:p>
        </p:txBody>
      </p:sp>
      <p:sp>
        <p:nvSpPr>
          <p:cNvPr id="171" name="Google Shape;171;p23"/>
          <p:cNvSpPr/>
          <p:nvPr/>
        </p:nvSpPr>
        <p:spPr>
          <a:xfrm>
            <a:off x="4081725" y="2651925"/>
            <a:ext cx="1800000" cy="249000"/>
          </a:xfrm>
          <a:prstGeom prst="ribbon">
            <a:avLst>
              <a:gd fmla="val 16667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2" name="Google Shape;172;p23"/>
          <p:cNvSpPr txBox="1"/>
          <p:nvPr/>
        </p:nvSpPr>
        <p:spPr>
          <a:xfrm>
            <a:off x="4558200" y="2614875"/>
            <a:ext cx="10947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R$ 100 - 800</a:t>
            </a:r>
            <a:endParaRPr b="1" sz="900"/>
          </a:p>
        </p:txBody>
      </p:sp>
      <p:sp>
        <p:nvSpPr>
          <p:cNvPr id="173" name="Google Shape;173;p23"/>
          <p:cNvSpPr/>
          <p:nvPr/>
        </p:nvSpPr>
        <p:spPr>
          <a:xfrm>
            <a:off x="6085525" y="2761025"/>
            <a:ext cx="2015700" cy="280200"/>
          </a:xfrm>
          <a:prstGeom prst="ribbon">
            <a:avLst>
              <a:gd fmla="val 16667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4" name="Google Shape;174;p23"/>
          <p:cNvSpPr txBox="1"/>
          <p:nvPr/>
        </p:nvSpPr>
        <p:spPr>
          <a:xfrm>
            <a:off x="6551016" y="2716475"/>
            <a:ext cx="1226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R$ 50 - 400</a:t>
            </a:r>
            <a:endParaRPr b="1" sz="1200"/>
          </a:p>
        </p:txBody>
      </p:sp>
      <p:sp>
        <p:nvSpPr>
          <p:cNvPr id="175" name="Google Shape;175;p23"/>
          <p:cNvSpPr/>
          <p:nvPr/>
        </p:nvSpPr>
        <p:spPr>
          <a:xfrm>
            <a:off x="5047950" y="4570150"/>
            <a:ext cx="1733700" cy="280200"/>
          </a:xfrm>
          <a:prstGeom prst="ribbon">
            <a:avLst>
              <a:gd fmla="val 16667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76" name="Google Shape;176;p23"/>
          <p:cNvSpPr txBox="1"/>
          <p:nvPr/>
        </p:nvSpPr>
        <p:spPr>
          <a:xfrm>
            <a:off x="5454251" y="4570150"/>
            <a:ext cx="10542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R$ 50 - 500</a:t>
            </a:r>
            <a:endParaRPr b="1" sz="900"/>
          </a:p>
        </p:txBody>
      </p:sp>
      <p:sp>
        <p:nvSpPr>
          <p:cNvPr id="177" name="Google Shape;177;p23"/>
          <p:cNvSpPr/>
          <p:nvPr/>
        </p:nvSpPr>
        <p:spPr>
          <a:xfrm>
            <a:off x="2559175" y="4203300"/>
            <a:ext cx="1226100" cy="243000"/>
          </a:xfrm>
          <a:prstGeom prst="ribbon">
            <a:avLst>
              <a:gd fmla="val 16667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 txBox="1"/>
          <p:nvPr/>
        </p:nvSpPr>
        <p:spPr>
          <a:xfrm>
            <a:off x="2815722" y="4203300"/>
            <a:ext cx="6657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/>
              <a:t>R$ 50 - 150</a:t>
            </a:r>
            <a:endParaRPr b="1"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375"/>
            <a:ext cx="772350" cy="53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450" y="4495800"/>
            <a:ext cx="17335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311700" y="1166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45720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457200" lvl="0" marL="2743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3200">
                <a:solidFill>
                  <a:srgbClr val="1C4587"/>
                </a:solidFill>
              </a:rPr>
              <a:t>Tipos diferentes</a:t>
            </a:r>
            <a:endParaRPr b="1" sz="22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375"/>
            <a:ext cx="772350" cy="53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450" y="4495800"/>
            <a:ext cx="17335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45720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457200" lvl="0" marL="2743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rgbClr val="4A86E8"/>
              </a:solidFill>
            </a:endParaRPr>
          </a:p>
        </p:txBody>
      </p:sp>
      <p:sp>
        <p:nvSpPr>
          <p:cNvPr id="195" name="Google Shape;19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420">
                <a:solidFill>
                  <a:srgbClr val="1C4587"/>
                </a:solidFill>
              </a:rPr>
              <a:t>Mouse óptico</a:t>
            </a:r>
            <a:endParaRPr b="1" sz="2420">
              <a:solidFill>
                <a:srgbClr val="1C4587"/>
              </a:solidFill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5750" y="1460675"/>
            <a:ext cx="4131601" cy="303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9100" y="1152463"/>
            <a:ext cx="274320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63"/>
            <a:ext cx="772350" cy="53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450" y="4449513"/>
            <a:ext cx="17335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311700" y="112003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45720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457200" lvl="0" marL="2743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rgbClr val="4A86E8"/>
              </a:solidFill>
            </a:endParaRPr>
          </a:p>
        </p:txBody>
      </p:sp>
      <p:sp>
        <p:nvSpPr>
          <p:cNvPr id="206" name="Google Shape;20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420">
                <a:solidFill>
                  <a:srgbClr val="1C4587"/>
                </a:solidFill>
              </a:rPr>
              <a:t>Mouse laser</a:t>
            </a:r>
            <a:endParaRPr b="1" sz="2420">
              <a:solidFill>
                <a:srgbClr val="1C4587"/>
              </a:solidFill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525" y="1522800"/>
            <a:ext cx="5226293" cy="29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54"/>
            <a:ext cx="772350" cy="53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4727" y="4247849"/>
            <a:ext cx="2069275" cy="7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>
            <p:ph type="title"/>
          </p:nvPr>
        </p:nvSpPr>
        <p:spPr>
          <a:xfrm>
            <a:off x="4472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</a:rPr>
              <a:t>Mouse ergonômico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8336" y="1186440"/>
            <a:ext cx="3613575" cy="30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63"/>
            <a:ext cx="772350" cy="53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450" y="4449513"/>
            <a:ext cx="17335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</a:rPr>
              <a:t>Mouse gamer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349" y="1152474"/>
            <a:ext cx="34164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6289" y="1017725"/>
            <a:ext cx="5831712" cy="424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772350" cy="53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4550" y="4384444"/>
            <a:ext cx="17335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 txBox="1"/>
          <p:nvPr>
            <p:ph type="title"/>
          </p:nvPr>
        </p:nvSpPr>
        <p:spPr>
          <a:xfrm>
            <a:off x="311700" y="246544"/>
            <a:ext cx="836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</a:rPr>
              <a:t>Mini mouse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4157" y="1152475"/>
            <a:ext cx="5326325" cy="38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63"/>
            <a:ext cx="772350" cy="53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450" y="4449513"/>
            <a:ext cx="17335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</a:rPr>
              <a:t>Mouse de esfera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2000" y="585633"/>
            <a:ext cx="3068758" cy="39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63"/>
            <a:ext cx="772350" cy="53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450" y="4449513"/>
            <a:ext cx="17335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2286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2286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2700">
                <a:solidFill>
                  <a:srgbClr val="1C4587"/>
                </a:solidFill>
              </a:rPr>
              <a:t>                    </a:t>
            </a:r>
            <a:r>
              <a:rPr b="1" lang="pt-BR" sz="3000">
                <a:solidFill>
                  <a:srgbClr val="1C4587"/>
                </a:solidFill>
              </a:rPr>
              <a:t>Tipos de entrada para mouse</a:t>
            </a:r>
            <a:endParaRPr b="1" sz="30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2376450" y="466700"/>
            <a:ext cx="481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pt-BR" sz="2400">
                <a:solidFill>
                  <a:srgbClr val="1C4587"/>
                </a:solidFill>
              </a:rPr>
              <a:t>Funcionamento do mouse</a:t>
            </a:r>
            <a:endParaRPr sz="2400">
              <a:solidFill>
                <a:srgbClr val="1C4587"/>
              </a:solidFill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	</a:t>
            </a:r>
            <a:r>
              <a:rPr lang="pt-BR" sz="1500">
                <a:solidFill>
                  <a:schemeClr val="dk1"/>
                </a:solidFill>
              </a:rPr>
              <a:t>		</a:t>
            </a:r>
            <a:endParaRPr sz="15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1C4587"/>
                </a:solidFill>
              </a:rPr>
              <a:t>Como funcionava o primeiro mouse?</a:t>
            </a:r>
            <a:endParaRPr b="1" sz="1500">
              <a:solidFill>
                <a:srgbClr val="1C4587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Caixa retangular contendo uma esfera embutida em sua parte inferior.</a:t>
            </a:r>
            <a:endParaRPr sz="1500">
              <a:solidFill>
                <a:srgbClr val="1C4587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Contato direto com a superfície de uso.</a:t>
            </a:r>
            <a:endParaRPr sz="1500">
              <a:solidFill>
                <a:srgbClr val="1C4587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Ao deslizar o mouse, a esfera girava e transmitia esse movimento para dois roletes posicionados dentro do aparelho.</a:t>
            </a:r>
            <a:endParaRPr sz="1500">
              <a:solidFill>
                <a:srgbClr val="1C4587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Estes roletes, por sua vez, possuíam pequenos discos com padrões em relevo que se conectavam a discos fotoelétricos</a:t>
            </a:r>
            <a:endParaRPr sz="1500">
              <a:solidFill>
                <a:srgbClr val="1C4587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 Enquanto os roletes giravam, os padrões em relevo interagiam com os discos fotoelétricos.</a:t>
            </a:r>
            <a:endParaRPr sz="1500">
              <a:solidFill>
                <a:srgbClr val="1C4587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O que gerava sinais elétricos proporcionais aos movimentos efetuados pelo usuário.</a:t>
            </a:r>
            <a:endParaRPr sz="1500">
              <a:solidFill>
                <a:srgbClr val="1C4587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Esses sinais elétricos eram, então, enviados ao computador, que interpretava os dados recebidos e movimentava o cursor na tela de acordo com as ações realizadas pelo usuário.</a:t>
            </a:r>
            <a:endParaRPr sz="1500">
              <a:solidFill>
                <a:srgbClr val="1C4587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375"/>
            <a:ext cx="772350" cy="53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450" y="4495800"/>
            <a:ext cx="173355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63"/>
            <a:ext cx="772350" cy="53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450" y="4449513"/>
            <a:ext cx="17335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500">
                <a:solidFill>
                  <a:srgbClr val="1C4587"/>
                </a:solidFill>
              </a:rPr>
              <a:t>Conexão serial (padrão AT)</a:t>
            </a:r>
            <a:endParaRPr sz="4200">
              <a:solidFill>
                <a:srgbClr val="1C4587"/>
              </a:solidFill>
            </a:endParaRPr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5875" y="1152475"/>
            <a:ext cx="520657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63"/>
            <a:ext cx="772350" cy="53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2850" y="4601913"/>
            <a:ext cx="17335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 </a:t>
            </a:r>
            <a:r>
              <a:rPr b="1" lang="pt-BR">
                <a:solidFill>
                  <a:srgbClr val="1C4587"/>
                </a:solidFill>
              </a:rPr>
              <a:t>Conexão PS/2 (padrão ATX)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950" y="1152475"/>
            <a:ext cx="496840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63"/>
            <a:ext cx="772350" cy="53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450" y="4378652"/>
            <a:ext cx="17335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b="1" lang="pt-BR">
                <a:solidFill>
                  <a:srgbClr val="1C4587"/>
                </a:solidFill>
              </a:rPr>
              <a:t>Conexão USB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8826" y="1152474"/>
            <a:ext cx="318178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772350" cy="53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450" y="4495788"/>
            <a:ext cx="17335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5"/>
          <p:cNvSpPr txBox="1"/>
          <p:nvPr>
            <p:ph type="title"/>
          </p:nvPr>
        </p:nvSpPr>
        <p:spPr>
          <a:xfrm>
            <a:off x="311700" y="431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b="1" lang="pt-BR">
                <a:solidFill>
                  <a:srgbClr val="1C4587"/>
                </a:solidFill>
              </a:rPr>
              <a:t>Mouse sem fio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289" name="Google Shape;28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650" y="1068575"/>
            <a:ext cx="3584201" cy="358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63"/>
            <a:ext cx="772350" cy="53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2850" y="4601922"/>
            <a:ext cx="153281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3750" y="445025"/>
            <a:ext cx="3025201" cy="40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>
                <a:solidFill>
                  <a:srgbClr val="1C4587"/>
                </a:solidFill>
              </a:rPr>
              <a:t>Tipos de pegadas no mouse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98" name="Google Shape;298;p36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  </a:t>
            </a:r>
            <a:r>
              <a:rPr b="1" lang="pt-BR">
                <a:solidFill>
                  <a:schemeClr val="dk1"/>
                </a:solidFill>
              </a:rPr>
              <a:t>E existe a pegada vertical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-94663"/>
            <a:ext cx="772350" cy="53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2475" y="4424663"/>
            <a:ext cx="17335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 txBox="1"/>
          <p:nvPr>
            <p:ph type="title"/>
          </p:nvPr>
        </p:nvSpPr>
        <p:spPr>
          <a:xfrm>
            <a:off x="231625" y="42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  </a:t>
            </a:r>
            <a:r>
              <a:rPr b="1" lang="pt-BR">
                <a:solidFill>
                  <a:srgbClr val="1C4587"/>
                </a:solidFill>
              </a:rPr>
              <a:t>Curiosidades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306" name="Google Shape;306;p37"/>
          <p:cNvSpPr txBox="1"/>
          <p:nvPr>
            <p:ph idx="1" type="body"/>
          </p:nvPr>
        </p:nvSpPr>
        <p:spPr>
          <a:xfrm>
            <a:off x="479335" y="109361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Primeiro mouse comercial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Rodinha de rolagem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Mouse sem fio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Dispositivos de rastreamento semelhantes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749" y="2571750"/>
            <a:ext cx="3429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3750" y="2571750"/>
            <a:ext cx="2868724" cy="25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375"/>
            <a:ext cx="772350" cy="53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450" y="4495800"/>
            <a:ext cx="17335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100" y="809362"/>
            <a:ext cx="4918550" cy="352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5300" y="809364"/>
            <a:ext cx="3028950" cy="164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0400" y="2709888"/>
            <a:ext cx="3028950" cy="16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375"/>
            <a:ext cx="772350" cy="53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450" y="4495800"/>
            <a:ext cx="17335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type="title"/>
          </p:nvPr>
        </p:nvSpPr>
        <p:spPr>
          <a:xfrm>
            <a:off x="2303700" y="445025"/>
            <a:ext cx="453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1C4587"/>
                </a:solidFill>
              </a:rPr>
              <a:t>Funcionamento do mouse</a:t>
            </a:r>
            <a:endParaRPr sz="3800">
              <a:solidFill>
                <a:srgbClr val="1C4587"/>
              </a:solidFill>
            </a:endParaRPr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	</a:t>
            </a:r>
            <a:r>
              <a:rPr lang="pt-BR" sz="1500">
                <a:solidFill>
                  <a:schemeClr val="dk1"/>
                </a:solidFill>
              </a:rPr>
              <a:t>		</a:t>
            </a:r>
            <a:endParaRPr sz="15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1C4587"/>
                </a:solidFill>
              </a:rPr>
              <a:t>Como  funcionam os mouses atuais?</a:t>
            </a:r>
            <a:endParaRPr b="1" sz="1500">
              <a:solidFill>
                <a:srgbClr val="1C4587"/>
              </a:solidFill>
            </a:endParaRPr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Os mouses modernos evoluíram para dispositivos ópticos e a laser.</a:t>
            </a:r>
            <a:endParaRPr sz="1500">
              <a:solidFill>
                <a:srgbClr val="1C4587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Foi eliminada a necessidade de uma esfera mecânica e roletes.</a:t>
            </a:r>
            <a:endParaRPr sz="1500">
              <a:solidFill>
                <a:srgbClr val="1C4587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Foram adicionados botões extras para ampliar as funcionalidades do mouse.</a:t>
            </a:r>
            <a:endParaRPr sz="1500">
              <a:solidFill>
                <a:srgbClr val="1C4587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A roda de rolagem tornou-se uma característica padrão, permitindo uma navegação mais fácil em páginas da web e documentos longos.</a:t>
            </a:r>
            <a:endParaRPr sz="1500">
              <a:solidFill>
                <a:srgbClr val="1C4587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Além disso, foram desenvolvidos mouses sem fio, proporcionando maior liberdade de movimento ao usuário e eliminando a necessidade de cabos.</a:t>
            </a:r>
            <a:endParaRPr sz="14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2615575" y="84150"/>
            <a:ext cx="359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400">
                <a:solidFill>
                  <a:srgbClr val="1C4587"/>
                </a:solidFill>
              </a:rPr>
              <a:t>História</a:t>
            </a:r>
            <a:endParaRPr b="1" sz="2400">
              <a:solidFill>
                <a:srgbClr val="1C4587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450" y="4495800"/>
            <a:ext cx="17335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48375"/>
            <a:ext cx="772350" cy="533282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953575" y="837975"/>
            <a:ext cx="4016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1C4587"/>
                </a:solidFill>
              </a:rPr>
              <a:t>Douglas Engelbart (1925 - 2013)</a:t>
            </a:r>
            <a:endParaRPr b="1" sz="1600">
              <a:solidFill>
                <a:srgbClr val="1C4587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5125" y="809250"/>
            <a:ext cx="2752339" cy="35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1090825" y="1336575"/>
            <a:ext cx="4363200" cy="18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1963</a:t>
            </a:r>
            <a:endParaRPr sz="1500">
              <a:solidFill>
                <a:srgbClr val="1C4587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Controle de um cursor na tela</a:t>
            </a:r>
            <a:endParaRPr sz="1500">
              <a:solidFill>
                <a:srgbClr val="1C4587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Caixa de madeira com rodas e um botão de ação</a:t>
            </a:r>
            <a:endParaRPr sz="1500">
              <a:solidFill>
                <a:srgbClr val="1C4587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Muito avançado para computadores da época</a:t>
            </a:r>
            <a:endParaRPr sz="1500">
              <a:solidFill>
                <a:srgbClr val="1C4587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3775" y="3121525"/>
            <a:ext cx="3349049" cy="16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2477850" y="4796050"/>
            <a:ext cx="11847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1C4587"/>
                </a:solidFill>
              </a:rPr>
              <a:t>Primeiro mouse</a:t>
            </a:r>
            <a:endParaRPr b="1" sz="10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63"/>
            <a:ext cx="772350" cy="53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450" y="4495800"/>
            <a:ext cx="17335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953575" y="837975"/>
            <a:ext cx="4016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1C4587"/>
                </a:solidFill>
              </a:rPr>
              <a:t>Telefunken (1970)</a:t>
            </a:r>
            <a:endParaRPr b="1" sz="1600">
              <a:solidFill>
                <a:srgbClr val="1C4587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2150" y="688875"/>
            <a:ext cx="644487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type="title"/>
          </p:nvPr>
        </p:nvSpPr>
        <p:spPr>
          <a:xfrm>
            <a:off x="2615575" y="84150"/>
            <a:ext cx="359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400">
                <a:solidFill>
                  <a:srgbClr val="1C4587"/>
                </a:solidFill>
              </a:rPr>
              <a:t>História</a:t>
            </a:r>
            <a:endParaRPr b="1" sz="2400">
              <a:solidFill>
                <a:srgbClr val="1C4587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090825" y="1336575"/>
            <a:ext cx="4363200" cy="18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Compraram a patente de Engelbart</a:t>
            </a:r>
            <a:endParaRPr sz="1500">
              <a:solidFill>
                <a:srgbClr val="1C4587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Rollkugel (“Bola Deslizante”)</a:t>
            </a:r>
            <a:endParaRPr sz="1500">
              <a:solidFill>
                <a:srgbClr val="1C4587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Esfera que registrava as </a:t>
            </a:r>
            <a:r>
              <a:rPr lang="pt-BR" sz="1500">
                <a:solidFill>
                  <a:srgbClr val="1C4587"/>
                </a:solidFill>
              </a:rPr>
              <a:t>coordenadas</a:t>
            </a:r>
            <a:r>
              <a:rPr lang="pt-BR" sz="1500">
                <a:solidFill>
                  <a:srgbClr val="1C4587"/>
                </a:solidFill>
              </a:rPr>
              <a:t> X,Y</a:t>
            </a:r>
            <a:endParaRPr sz="1500">
              <a:solidFill>
                <a:srgbClr val="1C458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6425" y="809250"/>
            <a:ext cx="3385174" cy="2264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63"/>
            <a:ext cx="772350" cy="53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450" y="4495800"/>
            <a:ext cx="17335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953575" y="837975"/>
            <a:ext cx="4016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1C4587"/>
                </a:solidFill>
              </a:rPr>
              <a:t>Xerox</a:t>
            </a:r>
            <a:r>
              <a:rPr b="1" lang="pt-BR" sz="1600">
                <a:solidFill>
                  <a:srgbClr val="1C4587"/>
                </a:solidFill>
              </a:rPr>
              <a:t> (1973)</a:t>
            </a:r>
            <a:endParaRPr b="1" sz="1600">
              <a:solidFill>
                <a:srgbClr val="1C4587"/>
              </a:solidFill>
            </a:endParaRPr>
          </a:p>
        </p:txBody>
      </p:sp>
      <p:sp>
        <p:nvSpPr>
          <p:cNvPr id="114" name="Google Shape;114;p19"/>
          <p:cNvSpPr txBox="1"/>
          <p:nvPr>
            <p:ph type="title"/>
          </p:nvPr>
        </p:nvSpPr>
        <p:spPr>
          <a:xfrm>
            <a:off x="2615575" y="84150"/>
            <a:ext cx="359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400">
                <a:solidFill>
                  <a:srgbClr val="1C4587"/>
                </a:solidFill>
              </a:rPr>
              <a:t>História</a:t>
            </a:r>
            <a:endParaRPr b="1" sz="2400">
              <a:solidFill>
                <a:srgbClr val="1C4587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1090825" y="1336575"/>
            <a:ext cx="4363200" cy="18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Xerox inovou no mercado de computadores</a:t>
            </a:r>
            <a:endParaRPr sz="1500">
              <a:solidFill>
                <a:srgbClr val="1C4587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Xerox Alto (1983) - primeiro mouse</a:t>
            </a:r>
            <a:endParaRPr sz="1500">
              <a:solidFill>
                <a:srgbClr val="1C4587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Xerox star - Rede Ethernet</a:t>
            </a:r>
            <a:endParaRPr sz="1500">
              <a:solidFill>
                <a:srgbClr val="1C4587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Três botões</a:t>
            </a:r>
            <a:endParaRPr sz="1500">
              <a:solidFill>
                <a:srgbClr val="1C458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4550" y="729725"/>
            <a:ext cx="715100" cy="7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2500" y="656850"/>
            <a:ext cx="3215088" cy="16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1775" y="2504175"/>
            <a:ext cx="1398675" cy="224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63"/>
            <a:ext cx="772350" cy="53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450" y="4495800"/>
            <a:ext cx="17335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953575" y="837975"/>
            <a:ext cx="4016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1C4587"/>
                </a:solidFill>
              </a:rPr>
              <a:t>Apple</a:t>
            </a:r>
            <a:r>
              <a:rPr b="1" lang="pt-BR" sz="1600">
                <a:solidFill>
                  <a:srgbClr val="1C4587"/>
                </a:solidFill>
              </a:rPr>
              <a:t> (1983)</a:t>
            </a:r>
            <a:endParaRPr b="1" sz="1600">
              <a:solidFill>
                <a:srgbClr val="1C4587"/>
              </a:solidFill>
            </a:endParaRPr>
          </a:p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2615575" y="84150"/>
            <a:ext cx="359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400">
                <a:solidFill>
                  <a:srgbClr val="1C4587"/>
                </a:solidFill>
              </a:rPr>
              <a:t>História</a:t>
            </a:r>
            <a:endParaRPr b="1" sz="2400">
              <a:solidFill>
                <a:srgbClr val="1C4587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090825" y="1336575"/>
            <a:ext cx="4363200" cy="18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Apple Lisa</a:t>
            </a:r>
            <a:endParaRPr sz="1500">
              <a:solidFill>
                <a:srgbClr val="1C4587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Só um botão</a:t>
            </a:r>
            <a:endParaRPr sz="1500">
              <a:solidFill>
                <a:srgbClr val="1C4587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Mesmo padrão até hoje</a:t>
            </a:r>
            <a:endParaRPr sz="1500">
              <a:solidFill>
                <a:srgbClr val="1C458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1200" y="780275"/>
            <a:ext cx="613975" cy="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6425" y="809250"/>
            <a:ext cx="3385175" cy="274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63"/>
            <a:ext cx="772350" cy="53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450" y="4495800"/>
            <a:ext cx="17335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953575" y="837975"/>
            <a:ext cx="4016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1C4587"/>
                </a:solidFill>
              </a:rPr>
              <a:t>Mouse Óptico</a:t>
            </a:r>
            <a:r>
              <a:rPr b="1" lang="pt-BR" sz="1600">
                <a:solidFill>
                  <a:srgbClr val="1C4587"/>
                </a:solidFill>
              </a:rPr>
              <a:t> (1999)</a:t>
            </a:r>
            <a:endParaRPr b="1" sz="1600">
              <a:solidFill>
                <a:srgbClr val="1C4587"/>
              </a:solidFill>
            </a:endParaRPr>
          </a:p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2615575" y="84150"/>
            <a:ext cx="359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400">
                <a:solidFill>
                  <a:srgbClr val="1C4587"/>
                </a:solidFill>
              </a:rPr>
              <a:t>História</a:t>
            </a:r>
            <a:endParaRPr b="1" sz="2400">
              <a:solidFill>
                <a:srgbClr val="1C4587"/>
              </a:solidFill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1090825" y="1336575"/>
            <a:ext cx="4363200" cy="18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Padrão dos dias de hoje</a:t>
            </a:r>
            <a:endParaRPr sz="1500">
              <a:solidFill>
                <a:srgbClr val="1C4587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Criado pela Microsoft</a:t>
            </a:r>
            <a:endParaRPr sz="1500">
              <a:solidFill>
                <a:srgbClr val="1C4587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IntelliEye</a:t>
            </a:r>
            <a:endParaRPr sz="1500">
              <a:solidFill>
                <a:srgbClr val="1C4587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LED infravermelho</a:t>
            </a:r>
            <a:endParaRPr sz="1500">
              <a:solidFill>
                <a:srgbClr val="1C4587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Diversas vantagens</a:t>
            </a:r>
            <a:endParaRPr sz="1500">
              <a:solidFill>
                <a:srgbClr val="1C4587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Char char="●"/>
            </a:pPr>
            <a:r>
              <a:rPr lang="pt-BR" sz="1500">
                <a:solidFill>
                  <a:srgbClr val="1C4587"/>
                </a:solidFill>
              </a:rPr>
              <a:t>Mouses mais rápidos</a:t>
            </a:r>
            <a:endParaRPr sz="1500">
              <a:solidFill>
                <a:srgbClr val="1C458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3650" y="920500"/>
            <a:ext cx="3385175" cy="2243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5275" y="563550"/>
            <a:ext cx="874025" cy="8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4300" y="3323800"/>
            <a:ext cx="2444562" cy="16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